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0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9144000" cx="1625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51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28600" lvl="2" marL="1371600" marR="0" rtl="0" algn="l"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228600" lvl="3" marL="1828800" marR="0" rtl="0" algn="l"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228600" lvl="4" marL="2286000" marR="0" rtl="0" algn="l"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Hello everyone, I’m Luke Schneider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I’m supposed to tell you these things: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Silence your </a:t>
            </a:r>
            <a:r>
              <a:rPr lang="en-US" sz="1200"/>
              <a:t>phones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fill out the evaluations</a:t>
            </a:r>
            <a:endParaRPr sz="1200"/>
          </a:p>
        </p:txBody>
      </p:sp>
      <p:sp>
        <p:nvSpPr>
          <p:cNvPr id="23" name="Google Shape;2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is a quick timeline of my history as a game developer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I’ve worked on small teams, large teams, and all by myself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I’ve created 17 mobile games as a solo developer, and most of those were self-published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 bunch of icons are a terrible way to show games, so here are a few of the games I’ll be talking about today...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--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Gap between Outrage and Volition: Worked on a small puzzle game for GBA and Xbox, sent lots of packets, talked to one publisher on the phone for 5 minutes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came up with the name Radiangames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My first solo games were on Xbox Live Indie Games (7 games)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Published 5 of the games on PC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17 mobile games that have made some money (3 of those with publishers in some form)</a:t>
            </a:r>
            <a:endParaRPr sz="1200"/>
          </a:p>
        </p:txBody>
      </p:sp>
      <p:sp>
        <p:nvSpPr>
          <p:cNvPr id="28" name="Google Shape;2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5219dc9137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Google Shape;33;g5219dc9137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[Video</a:t>
            </a:r>
            <a:r>
              <a:rPr lang="en-US" sz="1200"/>
              <a:t>]</a:t>
            </a:r>
            <a:endParaRPr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522b5b27d0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522b5b27d0_0_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So… In the middle of last year, my work at Revival Productions was coming to an end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I had stopped Radiangames work for about 3 years to work on a spiritual successor to Descent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...I knew I wanted to go back to Radiangames full-time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But I wasn’t sure if I could still make a living doing paid games on mobile like I did in 2014…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5219dc9137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5219dc9137_0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When I was looking through my previous games’ analytics on the AppStore, something stood out...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last column, sessions, is the one I want to highlight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Inferno 2, my best-selling game by large amount, is played 3 times LESS than Slydris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Slydris is an infinite puzzle game, similar to Tetris in a few ways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wanted to make a sequel, and it seemed like a good idea to make Slydris 2 a free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So I studied a lot of free games, and watched a LOT of videos about how to make Free to Play 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I’ll come back to how that worked out for Slydris 2 later...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...</a:t>
            </a:r>
            <a:r>
              <a:rPr lang="en-US" sz="1200"/>
              <a:t>But let’s step back for a second, and ask why I chose mobile games over other platforms...</a:t>
            </a:r>
            <a:endParaRPr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5219dc9137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5219dc9137_0_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Actually, the reason is simple: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TouchArcade and PocketGamer consistently cover my games, and Apple gives them minor features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I spent a long time working on Overload with the guys at Revival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It’s an awesome game but very few people know about it, and the sales reflect that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It reminded me how hard it is to get attention, and that I should take whatever attention I can get it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And just for reference, the mobile version of Inferno 2 has sold about 50x better than the PC version</a:t>
            </a:r>
            <a:endParaRPr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2a5edb526_1_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52a5edb526_1_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When people talk about Discoverability, they often mention reaching out to content creators and building a community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not 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don’t like to spend time talking to other people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I’m also not sure these things are worth it on a game that takes a month or two to make</a:t>
            </a:r>
            <a:endParaRPr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22b5b27d0_0_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22b5b27d0_0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If you make free-to-play games, you need to make a good game, AND you need to do a lot more stuff on top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is just the ASO side of things, and there’s a lot more I’ll cover later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don’t want to spend a lot time doing anything, so </a:t>
            </a:r>
            <a:r>
              <a:rPr lang="en-US" sz="1200"/>
              <a:t>I just do a a good first pass and don’t much spend time refining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i</a:t>
            </a:r>
            <a:r>
              <a:rPr lang="en-US" sz="1200"/>
              <a:t>f you want to do well with free games, someone SHOULD be doing this stuff</a:t>
            </a:r>
            <a:endParaRPr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2a5edb526_1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2a5edb526_1_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So if I don’t like spending time on major aspects of making my games successful, why am I up here?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My goal is not to make the most amount of money possible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It’s to make as many good games as I can before I die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So I’ve made that the core of my strategy for discoverability, and it’s worked, to some extent</a:t>
            </a:r>
            <a:endParaRPr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2a5edb526_1_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2a5edb526_1_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First, I c</a:t>
            </a:r>
            <a:r>
              <a:rPr lang="en-US" sz="1200"/>
              <a:t>reate small, quality titles quickly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have lots of experience, and I’m able to focus, and I’m impatient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That’s the fun part of game development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Then I create all the stuff that I don’t enjoy doing, though I’ve started to enjoy making trailers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Then around launch, I email a dozen press people and do some social media posts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In the days after launch, I update the game to deal with feedback and refine it a bit, then move on as fast as possible</a:t>
            </a:r>
            <a:endParaRPr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4e1a31e0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4e1a31e09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I’m usually excited to work on something new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In fact, I’ve probably worked on the next game for a week by the time the previous one is released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cycle does NOT include contacting people at the AppStore or Google, but they obviously see my games on TA and PG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only forums I use are TouchArcade’s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I also do a weekly blog post, but it’s more for me than anyone else, to help sort out my thoughts</a:t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219dc9137_0_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219dc9137_0_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Here’s what happens when I get into a good cycle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is a sales chart of my iPhone releases from 2014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It’s not very impressive, but keep in mind that that the Android versions were adding a decent multiplier on top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didn’t realize it at the time, but I averaged 10,000 dollars a month between these 4 releases on those two platforms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my next game was Inferno 2, which outsold all of these combined</a:t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22b5b27d0_0_10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22b5b27d0_0_10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Stopping to do another “interesting” project is one way to screw up the cycle, but there are others: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Do your trailer too early, and you end up making a second one, like I did with Scorcher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Get too ambitious, and you end up with an alpha trailer, but nothing close to a finished game, like Gigatron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Or t</a:t>
            </a:r>
            <a:r>
              <a:rPr lang="en-US" sz="1200"/>
              <a:t>ry to do too much at once, and it’s hard to actually finish anything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can usually handle 2 projects at once, but beyond that I start to have trouble</a:t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219dc9137_0_1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219dc9137_0_1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Keep in mind that I make arcady action and puzzle 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My deeper and more relaxed action games have sold better, but that usually involves more complexity and a longer dev cycle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M</a:t>
            </a:r>
            <a:r>
              <a:rPr lang="en-US" sz="1200"/>
              <a:t>any other genres are better-suited to paid games for small developers, such as adventure games, role-playing games, and other story-based experiences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I’m not against doing larger games, but all my games have either been less than 2 months, or more than 10 months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Something in-between is probably the sweet spot for me, and I’ll try to aim for that in the future</a:t>
            </a:r>
            <a:endParaRPr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219dc9137_0_1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219dc9137_0_1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Everyone knows free games are winning the battle for marketshare, and paid games are going extinct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graph is from 3 year ago, and it’s hard to get much further apart than that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Very few developers are only making paid games on mobile, and the main reason...</a:t>
            </a:r>
            <a:endParaRPr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219dc9137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219dc9137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These are screen-caps of today’s Top charts, with the Grossing Chart on the right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Minecraft is the top-selling paid game, and it’s ranked #62 in the grossing charts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next game on the list is at #224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this chart doesn’t measure ad revenue, just in-app purchases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There’s no question Paid Games are a bad idea if you’re trying to make a lot of money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If that’s your only goal, you should make free games, and I’ll get back to that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Let’s see how paid games have done for Radiangames over the past 7 years...</a:t>
            </a:r>
            <a:endParaRPr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219dc9137_0_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219dc9137_0_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Inferno+ is the 3r</a:t>
            </a:r>
            <a:r>
              <a:rPr lang="en-US" sz="1200"/>
              <a:t>d title I launched as Radiangames, and my most successful of 2012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got some press coverage, but no Apple features that I remember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Not a significant launch, but it’s had a pretty long tail because it’s a pretty good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219dc9137_0_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219dc9137_0_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After moderate success converting 4 games to iOS, I spent about 10 months on a larger game called Bombcats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was a huge... b.. Let’s say disaster, and the most stress I’ve felt as a developer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It’s still painful to talk about, to be honest, but just search </a:t>
            </a:r>
            <a:r>
              <a:rPr lang="en-US" sz="1200"/>
              <a:t>my blog if you want to learn more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Let’s move on...</a:t>
            </a:r>
            <a:endParaRPr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fd5a7f017ca1337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fd5a7f017ca1337_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After Bombcats’ failure, </a:t>
            </a:r>
            <a:r>
              <a:rPr lang="en-US" sz="1200"/>
              <a:t>CRUSH was a desperate attempt to get some money while I also worked on Android ports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It’s a pretty simple game, so I launched it at 99 cents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was my 5th solo release, and I still couldn’t break the Top 200 on the paid game sales charts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Android ports ended up doing pretty well, and I signed a contract to work on a game with Cartoon Network, so Radiangames was able to continue</a:t>
            </a:r>
            <a:endParaRPr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219dc9137_0_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219dc9137_0_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After the Powerpuff Girls game, which took around 10 months, I went back to smaller 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JoyJoy was the 2nd release in 2014, and probably the start of the “golden era” of Radiangames releases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g</a:t>
            </a:r>
            <a:r>
              <a:rPr lang="en-US" sz="1200"/>
              <a:t>ot the usual amount of coverage, AND some good featuring by Apple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had a solid launch week, and one of my games finally broke the Top 200</a:t>
            </a:r>
            <a:endParaRPr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219dc9137_0_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219dc9137_0_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Fluid was launched a month</a:t>
            </a:r>
            <a:r>
              <a:rPr lang="en-US" sz="1200"/>
              <a:t> after JoyJoy, with pretty consistent results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June had fewer game releases, so even though it sold less in the US, Fluid got much higher on the charts than JoyJoy</a:t>
            </a:r>
            <a:endParaRPr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219dc9137_0_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219dc9137_0_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Super Crossfighter also got good coverage, even though it was a remaster of a 3 year old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sales spike is late because it was featured by Apple the week after it launched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had m</a:t>
            </a:r>
            <a:r>
              <a:rPr lang="en-US" sz="1200"/>
              <a:t>y best US sales day so far, and it broke the Top 100</a:t>
            </a:r>
            <a:endParaRPr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219dc9137_0_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5219dc9137_0_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Then came Inferno 2, and I finally had my first “hit”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g</a:t>
            </a:r>
            <a:r>
              <a:rPr lang="en-US" sz="1200"/>
              <a:t>ot the #3 slot on the New Games list, the highest of all my 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Notice that it took over 1,000 sales in a day to reach the #44 ranking</a:t>
            </a:r>
            <a:endParaRPr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219dc9137_0_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219dc9137_0_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In September of the next year, I launched Devastator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g</a:t>
            </a:r>
            <a:r>
              <a:rPr lang="en-US" sz="1200"/>
              <a:t>ot a good feature by Apple, though not quite as good as Inferno 2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Notice that it reached almost the same Paid Games sales rank, with under half the sales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We can start the see the effect of fewer paid games being released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Also, it took 5 weeks to make… so w</a:t>
            </a:r>
            <a:r>
              <a:rPr lang="en-US" sz="1200"/>
              <a:t>hy did Devastator release 11 months after Inferno 2?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219dc9137_0_1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5219dc9137_0_1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had started working on Overload before I knew how successful Inferno 2 would be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next year after Inferno 2 was pretty messy in terms of development, and it was probably the least productive since I started Radiangames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After Devastator, Overload development resumed with more people, and Revival decided to do a Kickstarter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was 2 years AFTER Kickstarter had peaked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These pics are from the Overload Kickstarter campaign, the 2nd most stressful thing I’ve gone through as a developer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Our </a:t>
            </a:r>
            <a:r>
              <a:rPr lang="en-US" sz="1200"/>
              <a:t>Kickstarter made it with 2 hours remaining, but it was definitely not worth because of all the promises we made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On the positive side, Descent fans love the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I learned a lot about Unity and became a better programmer</a:t>
            </a:r>
            <a:endParaRPr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219dc9137_0_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5219dc9137_0_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Getting back to paid games, we now fast forward to my first paid release since Devastator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Scorcher </a:t>
            </a:r>
            <a:r>
              <a:rPr lang="en-US" sz="1200"/>
              <a:t>released 2 weeks ago... and I have to admit I was a bit worried it wouldn’t be out in time for this GDC talk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looks like a normal launch sales curve, except for a bigger-than-usual Saturday spike thanks to an extra feature on that day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It’s doing about as well as I expected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game stands out visually, but it’s also score-focused, and those don’t sell as well in my experience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has significantly fewer sales than Inferno 2, but much a better chart ranking</a:t>
            </a:r>
            <a:endParaRPr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219dc9137_0_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219dc9137_0_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Let’s look back at a bunch of numbers to see how many downloads it takes to get to certain slots in the Top Paid charts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Look at the early years vs. 2019, and you can see it takes a lot fewer downloads to get into the top of the paid game charts</a:t>
            </a:r>
            <a:endParaRPr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2a5edb526_1_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52a5edb526_1_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used to take over 200 downloads to get into Top 200 Games in 2013, and now 200 downloads gets you in the Top 80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top yellow line shows how many downloads you need to get to reach the Top 50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So why are top selling games selling less?</a:t>
            </a:r>
            <a:endParaRPr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5219dc9137_0_1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5219dc9137_0_1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Everyone is making free games, and not many are making paid ones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Because there are more free games, and many of them are good, many people are less willing to pay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To be honest, it’s h</a:t>
            </a:r>
            <a:r>
              <a:rPr lang="en-US" sz="1200"/>
              <a:t>ard to judge based on one game released this year, and I need to release more to make any definite conclusions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I don’t think paid games are dead, just neglected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Now let’s take a look at a comparable free game, which released 4 months ago...</a:t>
            </a:r>
            <a:endParaRPr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219dc9137_0_1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5219dc9137_0_1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This is Slydris 2’s launch, which got a similar level of coverage and featuring as Scorcher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overall revenue is actually pretty similar to Scorcher for the first 5 weeks, just a bit more smoothed out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Notice that it was getting around 6,000 downloads a day, but never broke the Top 200 in Free Games</a:t>
            </a:r>
            <a:endParaRPr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219dc9137_0_10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219dc9137_0_10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When I said the games had a similar level of featuring, I was under-selling it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Scorcher and Slydris 2 had the same feature slot on launch in the US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#7 in the New Games We Love list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Not sure if Apple meant to give them the same slot, but it sure makes for a nice comparison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games are different, but based on experience, I’d expect reasonably similar sales between the two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Let’s compare more directly...</a:t>
            </a:r>
            <a:endParaRPr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22b5b27d0_0_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22b5b27d0_0_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These are the first week downloads in the US ONLY, with the same feature slot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Slydris 2 released at a better time of year, but Scorcher had a bonus feature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I’m not sure if this ratio is accurate, but it feels about right to 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For lower priced games, the ratio will be a bit closer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important thing, aside from the ratio, is where the games ended up on the charts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There are just a lot more free games getting tons of downloads</a:t>
            </a:r>
            <a:endParaRPr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219dc9137_0_1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5219dc9137_0_1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Long-term, Slydris 2 has continued to do pretty well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For people who figure it out, it’s a very satisfying and enjoyable puzzle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was my first game to get a significant Apple Feature beyond a good launch slot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got Game of the Day in the US in January, a bunch of other countries in February, and China in March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was l</a:t>
            </a:r>
            <a:r>
              <a:rPr lang="en-US" sz="1200"/>
              <a:t>ike getting 3 extra launches for the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best revenue day was from the China feature, mostly due to ads</a:t>
            </a:r>
            <a:endParaRPr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219dc9137_0_1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219dc9137_0_1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Let’s check out the totals for Slydris 2 so far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Given the quality of the game and downloads, these revenue numbers seem pretty low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reason is the retention and ad revenue numbers aren’t very good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I’m happy with the downloads and overall results, but I’ve been lucky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those numbers could definitely be worse...</a:t>
            </a:r>
            <a:endParaRPr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219dc9137_0_1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219dc9137_0_1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These are the same stats for Pivotol, which </a:t>
            </a:r>
            <a:r>
              <a:rPr lang="en-US" sz="1200"/>
              <a:t>launched a month before Slydris 2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It was the TouchArcade Game of the Week, so it’s not a bad game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And it was featured in the New Games We Love list, and I updated it a number of times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But it was just a little too hard for many people to figure out, and not quite as good as Slydris 2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This is what happens when you don’t really know how to make a free game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If it had been paid, I’d estimate it would have made 3x as much, if not more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5219dc9137_0_1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5219dc9137_0_1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Making free games is harder than paid games in a few ways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You have to be more hardcore about ease of use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And refining the UI flow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And keeping things simple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This is the easy stuff, that as a developer you can handle</a:t>
            </a:r>
            <a:endParaRPr sz="12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200"/>
              <a:t>It requires a shift in your mentality, but it’s not painful</a:t>
            </a:r>
            <a:endParaRPr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219dc9137_0_1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219dc9137_0_1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Now we’re getting to the more painful stuff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Doing a free game means you have to think about ads, or In-App Purchases, or both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You’ll feel more constraints on the genre, and the expected complexity 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games’ systems will be warped to fit the need to retain users and generate revenue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Ad-based games need to be simple, and in-app purchase games deep and content-heavy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You also have to be obsessive with your stat-checking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page over here, it updates in realtime, every install and start of the game flashing on the map, and it’s not good for your sanity</a:t>
            </a:r>
            <a:endParaRPr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2a3f5f266_1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2a3f5f266_1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After launch, you’ll get emailed by lots of</a:t>
            </a:r>
            <a:r>
              <a:rPr lang="en-US" sz="1200"/>
              <a:t> ad companies offering to boost your revenue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Do you use multiple companies, or just stick with one for simplicity?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How much do you negotiate, how much time is required to set all this up?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Then there are the reviews...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SOME Negative reviews provide critical info about a bug or issue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many others are not as fun to read, but they might be useful, so you have to suck it up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all the ASO and UA stuff from before should be done too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Making free games is overwhelming, and I have a simple recommendation if you want to do them...</a:t>
            </a:r>
            <a:endParaRPr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219dc9137_0_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5219dc9137_0_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If you don’t enjoy obsessing over optimization and stats, get someone to help you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could be a partner, a publisher, a co-developer, or a consultant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If you’re doing free games, I’d almost say this is a requirement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Let someone else who knows what they’re doing handle the painful stuff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You’ll have to share some of the money, but there will probably be a lot more of it</a:t>
            </a:r>
            <a:endParaRPr sz="12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5219dc9137_0_1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5219dc9137_0_1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This is what it feels like to make a paid game in 2019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doesn’t mean you shouldn’t do it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go into it with proper expectations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There are still some players who will love you and prefer paid 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/>
              <a:t>And you’ll probably be able to make more of them, if that’s important to you</a:t>
            </a:r>
            <a:endParaRPr sz="12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522b5b27d0_0_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522b5b27d0_0_9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Slydris 2 and Scorcher had similar featuring and revenue numbers in the first few weeks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It’s still too early to tell what the long-term sales will be, and Slydris 2 got lots of help from Apple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working on Scorcher was more enjoyable, and the launch less stressful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I would have enjoyed working on Slydris 2 more if it were paid and made the same amount of money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don’t like that nagging feeling that I need to keep working on a game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like finishing things, and feeling good about finishing it, and moving on</a:t>
            </a:r>
            <a:endParaRPr sz="12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5219dc9137_0_1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5219dc9137_0_1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If you’re doing paid games, you probably need to get an Apple Feature to be successful, that’s not anything new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You’ll also have a lower cap on the revenue you make, but you might enjoy working on the games more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There are fewer paid games, but I don’t think good ones are necessarily selling less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There are just a lot less of them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On the other hand, I studied free games for many months before doing Pivotol and Slydris 2, and I still sucked at it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takes a certain mentality to do free games, and it’s hard to do by yourself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Get an expert to help you, and you’ll be less stressed, and probably make a lot more money</a:t>
            </a:r>
            <a:endParaRPr sz="12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52a3f5f266_1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52a3f5f266_1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Before I end, I have a couple more quick slides…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Earlier I recommended not doing an early trailer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Sometimes it works out, if you have the right game and trailer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have around 2,000 followers on Twitter, but a tweet with the trailer for Speed Demons got over 12,000 views in the first week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It was my most liked and retweeted thing of all time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it opened up new opportunities for Radiangames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But it was a risk spending that much time on a trailer that early in development</a:t>
            </a:r>
            <a:endParaRPr sz="12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22b5b27d0_0_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22b5b27d0_0_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Let’s take a look at some total sales numbers...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These charts are a few days old, so the Scorcher sales are a little off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the free games show in-app-purchase revenue only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 don’t know what happened with Google Play, but Google has done almost nothing for Radiangames this year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Regardless, my better games have better long-term sales, which is encouraging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52a5edb526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52a5edb526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 little while back, someone put together a comparison of 1st week vs. 1st year sales for a bunch of Steam games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Simon from GDC asked me to do the same for my games, so here are 6 games in order of release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ratios are lower than I expected, though the revenue numbers aren’t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The biggest 2 factors in what affects the ratio: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Perceived game quality and style of game leads to better long-term sales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the games with the lower ratios had usually had better features their first week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522b5b27d0_0_9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522b5b27d0_0_9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And that’s it</a:t>
            </a:r>
            <a:endParaRPr sz="1200"/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200"/>
              <a:t>If you have questions...</a:t>
            </a:r>
            <a:endParaRPr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1117600" y="487363"/>
            <a:ext cx="14020801" cy="176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body"/>
          </p:nvPr>
        </p:nvSpPr>
        <p:spPr>
          <a:xfrm>
            <a:off x="1117600" y="2433638"/>
            <a:ext cx="14020801" cy="580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57200" lvl="0" marL="4572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57200" lvl="1" marL="9144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457200" lvl="2" marL="13716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441960" lvl="3" marL="18288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36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457200" lvl="4" marL="22860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7856538" y="8231188"/>
            <a:ext cx="3792537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81275" lIns="81275" spcFirstLastPara="1" rIns="81275" wrap="square" tIns="8127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11213" y="122238"/>
            <a:ext cx="14630400" cy="2009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81275" lIns="81275" spcFirstLastPara="1" rIns="81275" wrap="square" tIns="81275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81275" lIns="81275" spcFirstLastPara="1" rIns="81275" wrap="square" tIns="81275"/>
          <a:lstStyle>
            <a:lvl1pPr indent="-314325" lvl="0" marL="457200" algn="l">
              <a:spcBef>
                <a:spcPts val="1100"/>
              </a:spcBef>
              <a:spcAft>
                <a:spcPts val="0"/>
              </a:spcAft>
              <a:buSzPts val="1350"/>
              <a:buChar char="●"/>
              <a:defRPr/>
            </a:lvl1pPr>
            <a:lvl2pPr indent="-314325" lvl="1" marL="914400" algn="l">
              <a:spcBef>
                <a:spcPts val="1100"/>
              </a:spcBef>
              <a:spcAft>
                <a:spcPts val="0"/>
              </a:spcAft>
              <a:buSzPts val="1350"/>
              <a:buChar char="●"/>
              <a:defRPr/>
            </a:lvl2pPr>
            <a:lvl3pPr indent="-314325" lvl="2" marL="1371600" algn="l">
              <a:spcBef>
                <a:spcPts val="1100"/>
              </a:spcBef>
              <a:spcAft>
                <a:spcPts val="0"/>
              </a:spcAft>
              <a:buSzPts val="1350"/>
              <a:buChar char="●"/>
              <a:defRPr/>
            </a:lvl3pPr>
            <a:lvl4pPr indent="-308610" lvl="3" marL="1828800" algn="l">
              <a:spcBef>
                <a:spcPts val="1100"/>
              </a:spcBef>
              <a:spcAft>
                <a:spcPts val="0"/>
              </a:spcAft>
              <a:buSzPts val="1260"/>
              <a:buChar char="●"/>
              <a:defRPr/>
            </a:lvl4pPr>
            <a:lvl5pPr indent="-314325" lvl="4" marL="2286000" algn="l">
              <a:spcBef>
                <a:spcPts val="1100"/>
              </a:spcBef>
              <a:spcAft>
                <a:spcPts val="0"/>
              </a:spcAft>
              <a:buSzPts val="135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7856538" y="8231188"/>
            <a:ext cx="3792537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81275" lIns="81275" spcFirstLastPara="1" rIns="81275" wrap="square" tIns="8127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6249650" cy="91424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7856538" y="8231188"/>
            <a:ext cx="3792537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81275" lIns="81275" spcFirstLastPara="1" rIns="81275" wrap="square" tIns="8127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6249650" cy="914241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811213" y="122238"/>
            <a:ext cx="14630400" cy="2009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81275" lIns="81275" spcFirstLastPara="1" rIns="81275" wrap="square" tIns="8127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81275" lIns="81275" spcFirstLastPara="1" rIns="81275" wrap="square" tIns="81275"/>
          <a:lstStyle>
            <a:lvl1pPr indent="-457200" lvl="0" marL="4572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57200" lvl="1" marL="9144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457200" lvl="2" marL="13716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441960" lvl="3" marL="18288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36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457200" lvl="4" marL="2286000" marR="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Verdana"/>
              <a:buChar char="●"/>
              <a:defRPr b="0" i="0" sz="4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856538" y="8231188"/>
            <a:ext cx="3792537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81275" lIns="81275" spcFirstLastPara="1" rIns="81275" wrap="square" tIns="8127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2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7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6.png"/><Relationship Id="rId4" Type="http://schemas.openxmlformats.org/officeDocument/2006/relationships/image" Target="../media/image33.png"/><Relationship Id="rId5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8.png"/><Relationship Id="rId4" Type="http://schemas.openxmlformats.org/officeDocument/2006/relationships/image" Target="../media/image26.png"/><Relationship Id="rId5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3.png"/><Relationship Id="rId4" Type="http://schemas.openxmlformats.org/officeDocument/2006/relationships/image" Target="../media/image29.png"/><Relationship Id="rId5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9.png"/><Relationship Id="rId4" Type="http://schemas.openxmlformats.org/officeDocument/2006/relationships/image" Target="../media/image37.png"/><Relationship Id="rId5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0.png"/><Relationship Id="rId4" Type="http://schemas.openxmlformats.org/officeDocument/2006/relationships/image" Target="../media/image36.png"/><Relationship Id="rId5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png"/><Relationship Id="rId4" Type="http://schemas.openxmlformats.org/officeDocument/2006/relationships/image" Target="../media/image44.png"/><Relationship Id="rId5" Type="http://schemas.openxmlformats.org/officeDocument/2006/relationships/image" Target="../media/image6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0.png"/><Relationship Id="rId4" Type="http://schemas.openxmlformats.org/officeDocument/2006/relationships/image" Target="../media/image48.png"/><Relationship Id="rId5" Type="http://schemas.openxmlformats.org/officeDocument/2006/relationships/image" Target="../media/image4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9.png"/><Relationship Id="rId4" Type="http://schemas.openxmlformats.org/officeDocument/2006/relationships/image" Target="../media/image51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Relationship Id="rId7" Type="http://schemas.openxmlformats.org/officeDocument/2006/relationships/image" Target="../media/image6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8.png"/><Relationship Id="rId4" Type="http://schemas.openxmlformats.org/officeDocument/2006/relationships/image" Target="../media/image3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8.png"/><Relationship Id="rId4" Type="http://schemas.openxmlformats.org/officeDocument/2006/relationships/image" Target="../media/image6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hyperlink" Target="mailto:luke@radiangame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584200" y="3238500"/>
            <a:ext cx="150876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2F2F2"/>
                </a:solidFill>
              </a:rPr>
              <a:t>FREE vs. PAID:</a:t>
            </a:r>
            <a:endParaRPr b="1" sz="6000">
              <a:solidFill>
                <a:srgbClr val="F2F2F2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Discoverability for Smaller</a:t>
            </a:r>
            <a:endParaRPr b="1" sz="480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Mobile Games</a:t>
            </a:r>
            <a:br>
              <a:rPr b="1" i="0" lang="en-US" sz="4800" u="none" cap="none" strike="noStrik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0" i="0" lang="en-US" sz="4200" u="none" cap="none" strike="noStrik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3200">
                <a:solidFill>
                  <a:srgbClr val="F2F2F2"/>
                </a:solidFill>
              </a:rPr>
              <a:t>Luke Schneider</a:t>
            </a:r>
            <a:br>
              <a:rPr b="0" i="0" lang="en-US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>
                <a:solidFill>
                  <a:srgbClr val="F2F2F2"/>
                </a:solidFill>
              </a:rPr>
              <a:t>Radiangames</a:t>
            </a:r>
            <a:endParaRPr b="0" i="0" sz="3200" u="none" cap="none" strike="noStrik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3000" y="746000"/>
            <a:ext cx="11290002" cy="724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BETTER CONTEXT</a:t>
            </a:r>
            <a:endParaRPr/>
          </a:p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Video!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6150" y="2918075"/>
            <a:ext cx="8263699" cy="464829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</a:t>
            </a:r>
            <a:r>
              <a:rPr b="1" lang="en-US"/>
              <a:t>NEW</a:t>
            </a:r>
            <a:r>
              <a:rPr lang="en-US"/>
              <a:t> RADIANGAMES?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7350" y="277375"/>
            <a:ext cx="8599051" cy="749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5575" y="586375"/>
            <a:ext cx="11589650" cy="720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22771" y="1331124"/>
            <a:ext cx="2426838" cy="2681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7022" y="1330020"/>
            <a:ext cx="2426840" cy="2683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8877" y="2822086"/>
            <a:ext cx="2918258" cy="322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7691" y="3686184"/>
            <a:ext cx="1835919" cy="2030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DISCOVERABILITY</a:t>
            </a:r>
            <a:endParaRPr/>
          </a:p>
        </p:txBody>
      </p:sp>
      <p:sp>
        <p:nvSpPr>
          <p:cNvPr id="62" name="Google Shape;62;p11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Worth spending on time (but I don’t):</a:t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700" y="4138900"/>
            <a:ext cx="6392176" cy="23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300" y="4395100"/>
            <a:ext cx="7620000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DISCOVERABILITY</a:t>
            </a:r>
            <a:endParaRPr/>
          </a:p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Vital to free games</a:t>
            </a:r>
            <a:r>
              <a:rPr lang="en-US"/>
              <a:t>:</a:t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3950" y="3396325"/>
            <a:ext cx="6723108" cy="3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4926" y="3442769"/>
            <a:ext cx="4603974" cy="3667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DISCOVERABILITY</a:t>
            </a:r>
            <a:endParaRPr/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125" y="1865325"/>
            <a:ext cx="8980600" cy="596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DISCOVERABILITY</a:t>
            </a:r>
            <a:endParaRPr/>
          </a:p>
        </p:txBody>
      </p:sp>
      <p:sp>
        <p:nvSpPr>
          <p:cNvPr id="84" name="Google Shape;84;p14"/>
          <p:cNvSpPr txBox="1"/>
          <p:nvPr>
            <p:ph idx="1" type="body"/>
          </p:nvPr>
        </p:nvSpPr>
        <p:spPr>
          <a:xfrm>
            <a:off x="811225" y="2133600"/>
            <a:ext cx="14630400" cy="14751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The Radiangames Cycle: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2997813" y="3820875"/>
            <a:ext cx="2759400" cy="1698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DEVELOP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SMALL GAME</a:t>
            </a:r>
            <a:endParaRPr sz="2400"/>
          </a:p>
        </p:txBody>
      </p:sp>
      <p:sp>
        <p:nvSpPr>
          <p:cNvPr id="86" name="Google Shape;86;p14"/>
          <p:cNvSpPr/>
          <p:nvPr/>
        </p:nvSpPr>
        <p:spPr>
          <a:xfrm>
            <a:off x="6750963" y="3820875"/>
            <a:ext cx="2759400" cy="1698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ICON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SCREENSHOTS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TRAILER</a:t>
            </a:r>
            <a:endParaRPr sz="2400"/>
          </a:p>
        </p:txBody>
      </p:sp>
      <p:sp>
        <p:nvSpPr>
          <p:cNvPr id="87" name="Google Shape;87;p14"/>
          <p:cNvSpPr/>
          <p:nvPr/>
        </p:nvSpPr>
        <p:spPr>
          <a:xfrm>
            <a:off x="10495638" y="3820875"/>
            <a:ext cx="2759400" cy="1698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RELEASE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REFINE</a:t>
            </a:r>
            <a:endParaRPr sz="2400"/>
          </a:p>
        </p:txBody>
      </p:sp>
      <p:sp>
        <p:nvSpPr>
          <p:cNvPr id="88" name="Google Shape;88;p14"/>
          <p:cNvSpPr/>
          <p:nvPr/>
        </p:nvSpPr>
        <p:spPr>
          <a:xfrm>
            <a:off x="5931513" y="4376050"/>
            <a:ext cx="673500" cy="58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9666250" y="4376175"/>
            <a:ext cx="673500" cy="58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 rot="-5400000">
            <a:off x="4040750" y="5709675"/>
            <a:ext cx="673500" cy="58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4231738" y="6281050"/>
            <a:ext cx="7735800" cy="26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 rot="5400000">
            <a:off x="11476788" y="6016400"/>
            <a:ext cx="797100" cy="26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DISCOVERABILITY</a:t>
            </a: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7724" y="1989126"/>
            <a:ext cx="7380552" cy="553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CYCLE OF 2014</a:t>
            </a:r>
            <a:endParaRPr/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450" y="4210238"/>
            <a:ext cx="14897100" cy="22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WAYS TO SCREW IT UP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811225" y="2133600"/>
            <a:ext cx="14630400" cy="52143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4100" y="1811625"/>
            <a:ext cx="4134762" cy="23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4100" y="4231313"/>
            <a:ext cx="4134750" cy="3101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3900" y="1811625"/>
            <a:ext cx="4475850" cy="251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4450" y="4451833"/>
            <a:ext cx="4134750" cy="2880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GENRE CAVEAT</a:t>
            </a:r>
            <a:endParaRPr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3900" y="1887600"/>
            <a:ext cx="9285049" cy="594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VS. PAID</a:t>
            </a:r>
            <a:endParaRPr/>
          </a:p>
        </p:txBody>
      </p:sp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9575" y="1781100"/>
            <a:ext cx="8216849" cy="558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R.I.P. PAID GAMES?</a:t>
            </a:r>
            <a:endParaRPr/>
          </a:p>
        </p:txBody>
      </p:sp>
      <p:sp>
        <p:nvSpPr>
          <p:cNvPr id="132" name="Google Shape;132;p20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025" y="4720975"/>
            <a:ext cx="10216800" cy="9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5125" y="2876425"/>
            <a:ext cx="10242600" cy="99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/>
          <p:nvPr/>
        </p:nvSpPr>
        <p:spPr>
          <a:xfrm>
            <a:off x="9884800" y="2813200"/>
            <a:ext cx="3412800" cy="2961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INFERNO+</a:t>
            </a:r>
            <a:endParaRPr/>
          </a:p>
        </p:txBody>
      </p:sp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May 2012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$4,908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213 (US) - Games #247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075" y="4884863"/>
            <a:ext cx="14544675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200" y="41557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84963" y="415575"/>
            <a:ext cx="3933825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BIG ONE</a:t>
            </a:r>
            <a:endParaRPr/>
          </a:p>
        </p:txBody>
      </p:sp>
      <p:pic>
        <p:nvPicPr>
          <p:cNvPr id="150" name="Google Shape;15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4375" y="1693725"/>
            <a:ext cx="10964100" cy="575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CRUSH</a:t>
            </a:r>
            <a:endParaRPr/>
          </a:p>
        </p:txBody>
      </p:sp>
      <p:sp>
        <p:nvSpPr>
          <p:cNvPr id="156" name="Google Shape;156;p23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June 2013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$2,395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178 (US) - Games #230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7250" y="4633525"/>
            <a:ext cx="13098349" cy="28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50" y="33860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73102" y="466725"/>
            <a:ext cx="2337500" cy="35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JOYJOY</a:t>
            </a:r>
            <a:endParaRPr/>
          </a:p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May 2014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$5,325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405 (US) - Games #188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650" y="4818400"/>
            <a:ext cx="1448752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050" y="40392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35800" y="403925"/>
            <a:ext cx="5238750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FLUID SE</a:t>
            </a:r>
            <a:endParaRPr/>
          </a:p>
        </p:txBody>
      </p:sp>
      <p:sp>
        <p:nvSpPr>
          <p:cNvPr id="174" name="Google Shape;174;p25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June 2014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$5,015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244 (US) - Games #115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125" y="4745188"/>
            <a:ext cx="14506575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550" y="36545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65138" y="365450"/>
            <a:ext cx="4429125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-870612" y="12388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SUPER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CROSSFIGHTER</a:t>
            </a:r>
            <a:endParaRPr/>
          </a:p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August 2014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$4,820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426 (US) - Games #74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750" y="4679750"/>
            <a:ext cx="14468475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875" y="33280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15850" y="332800"/>
            <a:ext cx="5058701" cy="285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INFERNO 2</a:t>
            </a:r>
            <a:endParaRPr/>
          </a:p>
        </p:txBody>
      </p:sp>
      <p:sp>
        <p:nvSpPr>
          <p:cNvPr id="192" name="Google Shape;192;p27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October 2014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$33,168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1,127 (US) - Games #44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700" y="4916775"/>
            <a:ext cx="14506575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575" y="42025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25675" y="420250"/>
            <a:ext cx="4932525" cy="27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DEVASTATOR</a:t>
            </a:r>
            <a:endParaRPr/>
          </a:p>
        </p:txBody>
      </p:sp>
      <p:sp>
        <p:nvSpPr>
          <p:cNvPr id="201" name="Google Shape;201;p28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September 2015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$5,059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521 (US) - Games #46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425" y="4764238"/>
            <a:ext cx="144780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75" y="32115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14524" y="321150"/>
            <a:ext cx="4713775" cy="265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INTERMISSION: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OVERLOAD</a:t>
            </a:r>
            <a:endParaRPr/>
          </a:p>
        </p:txBody>
      </p:sp>
      <p:sp>
        <p:nvSpPr>
          <p:cNvPr id="210" name="Google Shape;210;p29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550" y="2235025"/>
            <a:ext cx="11139700" cy="55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SCORCHER</a:t>
            </a:r>
            <a:endParaRPr/>
          </a:p>
        </p:txBody>
      </p:sp>
      <p:sp>
        <p:nvSpPr>
          <p:cNvPr id="217" name="Google Shape;217;p30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March 2019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$7,000-$8,000? ($5,800 so far)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664 (US) - Games #25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900" y="28380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85375" y="283800"/>
            <a:ext cx="2365375" cy="420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7025" y="4894525"/>
            <a:ext cx="14161950" cy="257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SALES PEAK VS. RANK</a:t>
            </a:r>
            <a:endParaRPr/>
          </a:p>
        </p:txBody>
      </p:sp>
      <p:sp>
        <p:nvSpPr>
          <p:cNvPr id="226" name="Google Shape;226;p31"/>
          <p:cNvSpPr txBox="1"/>
          <p:nvPr>
            <p:ph idx="1" type="body"/>
          </p:nvPr>
        </p:nvSpPr>
        <p:spPr>
          <a:xfrm>
            <a:off x="98374" y="2131950"/>
            <a:ext cx="52245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2012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213 downloads = #247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96 downloads = #502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2013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178 downloads = #230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72 downloads = #543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1"/>
          <p:cNvSpPr txBox="1"/>
          <p:nvPr>
            <p:ph idx="1" type="body"/>
          </p:nvPr>
        </p:nvSpPr>
        <p:spPr>
          <a:xfrm>
            <a:off x="5515749" y="2131950"/>
            <a:ext cx="52245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2014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1,127 downloads = #44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651 downloads = #59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202 downloads = #165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2015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516 downloads = #46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292 downloads = #59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187 downloads = #104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1"/>
          <p:cNvSpPr txBox="1"/>
          <p:nvPr>
            <p:ph idx="1" type="body"/>
          </p:nvPr>
        </p:nvSpPr>
        <p:spPr>
          <a:xfrm>
            <a:off x="10933124" y="2131950"/>
            <a:ext cx="52245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2016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236 downloads = #77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90 downloads = #378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2019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664 downloads = #25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189 downloads = #79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APPROXIMATE PAID SALES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REACH RANK 50/100/200</a:t>
            </a:r>
            <a:endParaRPr/>
          </a:p>
        </p:txBody>
      </p:sp>
      <p:pic>
        <p:nvPicPr>
          <p:cNvPr id="234" name="Google Shape;23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2713" y="2268688"/>
            <a:ext cx="8410575" cy="520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TWO REASONS</a:t>
            </a:r>
            <a:endParaRPr/>
          </a:p>
        </p:txBody>
      </p:sp>
      <p:sp>
        <p:nvSpPr>
          <p:cNvPr id="240" name="Google Shape;240;p33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DEFINITELY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FEWER Paid Games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MAYBE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Fewer Paying Players?</a:t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SLYDRIS 2</a:t>
            </a:r>
            <a:endParaRPr/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Launched: November 2018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Revenue (5 weeks): $2,154 (IAP) + $4,556 (Ads)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Peak Units: 6,422 (US) - Free Games #207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625" y="4427400"/>
            <a:ext cx="13478750" cy="298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375" y="31880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13975" y="401425"/>
            <a:ext cx="2082325" cy="370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 txBox="1"/>
          <p:nvPr>
            <p:ph type="title"/>
          </p:nvPr>
        </p:nvSpPr>
        <p:spPr>
          <a:xfrm>
            <a:off x="811213" y="67738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VS. PAID: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APPLE FEATURE COMPARISON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(#7 EDITION)</a:t>
            </a:r>
            <a:endParaRPr/>
          </a:p>
        </p:txBody>
      </p:sp>
      <p:sp>
        <p:nvSpPr>
          <p:cNvPr id="255" name="Google Shape;255;p35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2550" y="3543275"/>
            <a:ext cx="8707750" cy="404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GOLDEN RATIO</a:t>
            </a:r>
            <a:endParaRPr/>
          </a:p>
        </p:txBody>
      </p:sp>
      <p:sp>
        <p:nvSpPr>
          <p:cNvPr id="262" name="Google Shape;262;p36"/>
          <p:cNvSpPr txBox="1"/>
          <p:nvPr>
            <p:ph idx="1" type="body"/>
          </p:nvPr>
        </p:nvSpPr>
        <p:spPr>
          <a:xfrm>
            <a:off x="98374" y="2131950"/>
            <a:ext cx="52245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Slydris 2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#7 Slot - FREE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6000"/>
              <a:t>46,180</a:t>
            </a:r>
            <a:endParaRPr b="1" sz="6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US Rank #207</a:t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6"/>
          <p:cNvSpPr txBox="1"/>
          <p:nvPr>
            <p:ph idx="1" type="body"/>
          </p:nvPr>
        </p:nvSpPr>
        <p:spPr>
          <a:xfrm>
            <a:off x="5515749" y="2131950"/>
            <a:ext cx="52245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FREE:PAID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9600"/>
              <a:t>20:1</a:t>
            </a:r>
            <a:endParaRPr b="1" sz="9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6"/>
          <p:cNvSpPr txBox="1"/>
          <p:nvPr>
            <p:ph idx="1" type="body"/>
          </p:nvPr>
        </p:nvSpPr>
        <p:spPr>
          <a:xfrm>
            <a:off x="10933124" y="2131950"/>
            <a:ext cx="52245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Scorcher ($2.99)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#7 Slot - PAID</a:t>
            </a:r>
            <a:endParaRPr b="1"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6000"/>
              <a:t>2,325</a:t>
            </a:r>
            <a:endParaRPr b="1" sz="6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US Rank #25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QUALITY MATTERS</a:t>
            </a:r>
            <a:endParaRPr/>
          </a:p>
        </p:txBody>
      </p:sp>
      <p:sp>
        <p:nvSpPr>
          <p:cNvPr id="270" name="Google Shape;270;p37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Featured in US - January 6th, 2019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31,084 downloads in US - Free Games #99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Featured in other countries - February 21st, 2019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62,691 downloads WORLDWIDE (9,219 in Russia)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Featured in China - March 3rd, 2019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42,662 downloads in China - Free Games #19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1" name="Google Shape;27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26254" y="421825"/>
            <a:ext cx="2753075" cy="343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SLYDRIS 2 STAT DUMP</a:t>
            </a:r>
            <a:endParaRPr/>
          </a:p>
        </p:txBody>
      </p:sp>
      <p:sp>
        <p:nvSpPr>
          <p:cNvPr id="277" name="Google Shape;277;p38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Total downloads: 339,654 (Thanks Apple!)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IAP total: $6,425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Ads total: $16,323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CERTIFICATE OF INEPTITUDE</a:t>
            </a:r>
            <a:endParaRPr b="1"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Day 1 Retention: 29.9%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Day 7 Retention: 14.0%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ARPDAU: $0.02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SAD PIVOTOL</a:t>
            </a:r>
            <a:r>
              <a:rPr lang="en-US"/>
              <a:t> STATS</a:t>
            </a:r>
            <a:endParaRPr/>
          </a:p>
        </p:txBody>
      </p:sp>
      <p:sp>
        <p:nvSpPr>
          <p:cNvPr id="283" name="Google Shape;283;p39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Total downloads: 73,425 (most in the 1st week)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IAP total: $276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Ads total: $1,412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000"/>
              <a:t>LOOK AWAY</a:t>
            </a:r>
            <a:r>
              <a:rPr b="1" lang="en-US" sz="3000"/>
              <a:t>! SERIOUSLY!</a:t>
            </a:r>
            <a:endParaRPr b="1"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Day 1 Retention: 14.8%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Day 7 Retention: 5.2%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000"/>
              <a:t>ARPDAU: $0.01 (OUCH!)</a:t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44575" y="5248300"/>
            <a:ext cx="24384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0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GAME MENTALITY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(THE EASY STUFF)</a:t>
            </a:r>
            <a:endParaRPr/>
          </a:p>
        </p:txBody>
      </p:sp>
      <p:sp>
        <p:nvSpPr>
          <p:cNvPr id="290" name="Google Shape;290;p40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EXTREME f</a:t>
            </a:r>
            <a:r>
              <a:rPr lang="en-US"/>
              <a:t>ocus on ease of use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Expect to make frequent UPDATES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Iteration and refinement</a:t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GAME MENTALITY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(THE HARD STUFF)</a:t>
            </a:r>
            <a:endParaRPr/>
          </a:p>
        </p:txBody>
      </p:sp>
      <p:pic>
        <p:nvPicPr>
          <p:cNvPr id="296" name="Google Shape;2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8036" y="2714025"/>
            <a:ext cx="7437790" cy="42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475" y="2399300"/>
            <a:ext cx="5670600" cy="506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2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GAME MENTALITY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(THE HARD STUFF)</a:t>
            </a:r>
            <a:endParaRPr/>
          </a:p>
        </p:txBody>
      </p:sp>
      <p:pic>
        <p:nvPicPr>
          <p:cNvPr id="303" name="Google Shape;30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188" y="2426225"/>
            <a:ext cx="1645200" cy="164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188" y="3527875"/>
            <a:ext cx="3535459" cy="21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2388" y="2426225"/>
            <a:ext cx="4772025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27787" y="3369963"/>
            <a:ext cx="2262925" cy="22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275" y="5791313"/>
            <a:ext cx="11388301" cy="20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3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/>
              <a:t>GET HELP!</a:t>
            </a:r>
            <a:endParaRPr sz="9600"/>
          </a:p>
        </p:txBody>
      </p:sp>
      <p:sp>
        <p:nvSpPr>
          <p:cNvPr id="313" name="Google Shape;313;p43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4" name="Google Shape;31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0" y="2038350"/>
            <a:ext cx="12192000" cy="5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VS. PAID IN 2019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(FOR SMALL DEVELOPERS)</a:t>
            </a:r>
            <a:endParaRPr/>
          </a:p>
        </p:txBody>
      </p:sp>
      <p:sp>
        <p:nvSpPr>
          <p:cNvPr id="320" name="Google Shape;320;p44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1" name="Google Shape;32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950" y="2324550"/>
            <a:ext cx="8498099" cy="531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5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VS. PAID IN 2019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(FOR SMALL DEVELOPERS)</a:t>
            </a:r>
            <a:endParaRPr/>
          </a:p>
        </p:txBody>
      </p:sp>
      <p:sp>
        <p:nvSpPr>
          <p:cNvPr id="327" name="Google Shape;327;p45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9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20000"/>
              <a:t>?</a:t>
            </a:r>
            <a:endParaRPr sz="200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9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9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9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9600"/>
          </a:p>
        </p:txBody>
      </p:sp>
      <p:pic>
        <p:nvPicPr>
          <p:cNvPr id="328" name="Google Shape;32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9675" y="3572475"/>
            <a:ext cx="3599249" cy="359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3450" y="3543300"/>
            <a:ext cx="36576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6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FINAL REMINDERS</a:t>
            </a:r>
            <a:endParaRPr/>
          </a:p>
        </p:txBody>
      </p:sp>
      <p:sp>
        <p:nvSpPr>
          <p:cNvPr id="335" name="Google Shape;335;p46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Paid Games are dormant, not dead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I’m not doing free games well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7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EARLY TRAILERS</a:t>
            </a:r>
            <a:endParaRPr/>
          </a:p>
        </p:txBody>
      </p:sp>
      <p:sp>
        <p:nvSpPr>
          <p:cNvPr id="341" name="Google Shape;341;p47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2" name="Google Shape;34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100" y="1672075"/>
            <a:ext cx="10581798" cy="595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7015" y="332025"/>
            <a:ext cx="5573134" cy="765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9200" y="332025"/>
            <a:ext cx="5666025" cy="717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9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FIRST YEAR RATIO</a:t>
            </a:r>
            <a:endParaRPr/>
          </a:p>
        </p:txBody>
      </p:sp>
      <p:sp>
        <p:nvSpPr>
          <p:cNvPr id="354" name="Google Shape;354;p49"/>
          <p:cNvSpPr txBox="1"/>
          <p:nvPr>
            <p:ph idx="1" type="body"/>
          </p:nvPr>
        </p:nvSpPr>
        <p:spPr>
          <a:xfrm>
            <a:off x="811223" y="2133600"/>
            <a:ext cx="43170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600"/>
              <a:t>GAME</a:t>
            </a:r>
            <a:endParaRPr b="1"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Inferno+</a:t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CRUSH</a:t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JoyJoy</a:t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Fluid SE</a:t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Inferno 2</a:t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Devastator</a:t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355" name="Google Shape;355;p49"/>
          <p:cNvSpPr txBox="1"/>
          <p:nvPr>
            <p:ph idx="1" type="body"/>
          </p:nvPr>
        </p:nvSpPr>
        <p:spPr>
          <a:xfrm>
            <a:off x="5022825" y="2133600"/>
            <a:ext cx="32400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600"/>
              <a:t>WEEK 1</a:t>
            </a:r>
            <a:endParaRPr b="1"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$2,450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$1,281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$3,664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$3,422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$18,037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$4,653</a:t>
            </a:r>
            <a:endParaRPr sz="3600"/>
          </a:p>
        </p:txBody>
      </p:sp>
      <p:sp>
        <p:nvSpPr>
          <p:cNvPr id="356" name="Google Shape;356;p49"/>
          <p:cNvSpPr txBox="1"/>
          <p:nvPr>
            <p:ph idx="1" type="body"/>
          </p:nvPr>
        </p:nvSpPr>
        <p:spPr>
          <a:xfrm>
            <a:off x="8497700" y="2133600"/>
            <a:ext cx="32400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600"/>
              <a:t>YEAR</a:t>
            </a:r>
            <a:r>
              <a:rPr b="1" lang="en-US" sz="3600"/>
              <a:t> 1</a:t>
            </a:r>
            <a:endParaRPr b="1"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$10,376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$4,345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$8,644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$6,310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$56,858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$5,645</a:t>
            </a:r>
            <a:endParaRPr sz="3600"/>
          </a:p>
        </p:txBody>
      </p:sp>
      <p:sp>
        <p:nvSpPr>
          <p:cNvPr id="357" name="Google Shape;357;p49"/>
          <p:cNvSpPr txBox="1"/>
          <p:nvPr>
            <p:ph idx="1" type="body"/>
          </p:nvPr>
        </p:nvSpPr>
        <p:spPr>
          <a:xfrm>
            <a:off x="12201625" y="2133600"/>
            <a:ext cx="32400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3600"/>
              <a:t>RATIO</a:t>
            </a:r>
            <a:endParaRPr b="1"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1:4.2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1:3.4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1:2.4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1:1.8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1:3.2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3600"/>
              <a:t>1:1.2</a:t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0"/>
          <p:cNvSpPr txBox="1"/>
          <p:nvPr>
            <p:ph type="title"/>
          </p:nvPr>
        </p:nvSpPr>
        <p:spPr>
          <a:xfrm>
            <a:off x="811213" y="122238"/>
            <a:ext cx="14630400" cy="2009700"/>
          </a:xfrm>
          <a:prstGeom prst="rect">
            <a:avLst/>
          </a:prstGeom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363" name="Google Shape;363;p50"/>
          <p:cNvSpPr txBox="1"/>
          <p:nvPr>
            <p:ph idx="1" type="body"/>
          </p:nvPr>
        </p:nvSpPr>
        <p:spPr>
          <a:xfrm>
            <a:off x="811213" y="2133600"/>
            <a:ext cx="14630400" cy="7010400"/>
          </a:xfrm>
          <a:prstGeom prst="rect">
            <a:avLst/>
          </a:prstGeom>
        </p:spPr>
        <p:txBody>
          <a:bodyPr anchorCtr="0" anchor="t" bIns="81275" lIns="81275" spcFirstLastPara="1" rIns="81275" wrap="square" tIns="81275">
            <a:noAutofit/>
          </a:bodyPr>
          <a:lstStyle/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luke@radiangames.com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@Radiangames (Twitter)</a:t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commending A Strategy - Default">
  <a:themeElements>
    <a:clrScheme name="">
      <a:dk1>
        <a:srgbClr val="1F497D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193D6A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Recommending A Strategy">
  <a:themeElements>
    <a:clrScheme name="">
      <a:dk1>
        <a:srgbClr val="1F497D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193D6A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